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44"/>
  </p:notesMasterIdLst>
  <p:sldIdLst>
    <p:sldId id="256" r:id="rId2"/>
    <p:sldId id="257" r:id="rId3"/>
    <p:sldId id="299" r:id="rId4"/>
    <p:sldId id="258" r:id="rId5"/>
    <p:sldId id="306" r:id="rId6"/>
    <p:sldId id="302" r:id="rId7"/>
    <p:sldId id="281" r:id="rId8"/>
    <p:sldId id="282" r:id="rId9"/>
    <p:sldId id="263" r:id="rId10"/>
    <p:sldId id="266" r:id="rId11"/>
    <p:sldId id="267" r:id="rId12"/>
    <p:sldId id="268" r:id="rId13"/>
    <p:sldId id="270" r:id="rId14"/>
    <p:sldId id="269" r:id="rId15"/>
    <p:sldId id="274" r:id="rId16"/>
    <p:sldId id="294" r:id="rId17"/>
    <p:sldId id="295" r:id="rId18"/>
    <p:sldId id="275" r:id="rId19"/>
    <p:sldId id="277" r:id="rId20"/>
    <p:sldId id="305" r:id="rId21"/>
    <p:sldId id="303" r:id="rId22"/>
    <p:sldId id="283" r:id="rId23"/>
    <p:sldId id="284" r:id="rId24"/>
    <p:sldId id="280" r:id="rId25"/>
    <p:sldId id="285" r:id="rId26"/>
    <p:sldId id="286" r:id="rId27"/>
    <p:sldId id="298" r:id="rId28"/>
    <p:sldId id="287" r:id="rId29"/>
    <p:sldId id="288" r:id="rId30"/>
    <p:sldId id="310" r:id="rId31"/>
    <p:sldId id="289" r:id="rId32"/>
    <p:sldId id="291" r:id="rId33"/>
    <p:sldId id="290" r:id="rId34"/>
    <p:sldId id="307" r:id="rId35"/>
    <p:sldId id="308" r:id="rId36"/>
    <p:sldId id="309" r:id="rId37"/>
    <p:sldId id="292" r:id="rId38"/>
    <p:sldId id="293" r:id="rId39"/>
    <p:sldId id="297" r:id="rId40"/>
    <p:sldId id="296" r:id="rId41"/>
    <p:sldId id="304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DD34317-849D-4240-98C0-E3C52E3CBF21}">
          <p14:sldIdLst>
            <p14:sldId id="256"/>
          </p14:sldIdLst>
        </p14:section>
        <p14:section name="Untitled Section" id="{CFB8AD63-1276-4965-BD53-28E1DA85FE84}">
          <p14:sldIdLst>
            <p14:sldId id="257"/>
            <p14:sldId id="299"/>
            <p14:sldId id="258"/>
            <p14:sldId id="306"/>
            <p14:sldId id="302"/>
            <p14:sldId id="281"/>
            <p14:sldId id="282"/>
            <p14:sldId id="263"/>
            <p14:sldId id="266"/>
            <p14:sldId id="267"/>
            <p14:sldId id="268"/>
            <p14:sldId id="270"/>
            <p14:sldId id="269"/>
            <p14:sldId id="274"/>
            <p14:sldId id="294"/>
            <p14:sldId id="295"/>
            <p14:sldId id="275"/>
          </p14:sldIdLst>
        </p14:section>
        <p14:section name="Untitled Section" id="{E1E1F783-4235-4DEA-B2CA-A626E858C4D3}">
          <p14:sldIdLst>
            <p14:sldId id="277"/>
            <p14:sldId id="305"/>
            <p14:sldId id="303"/>
            <p14:sldId id="283"/>
            <p14:sldId id="284"/>
            <p14:sldId id="280"/>
            <p14:sldId id="285"/>
            <p14:sldId id="286"/>
            <p14:sldId id="298"/>
            <p14:sldId id="287"/>
            <p14:sldId id="288"/>
            <p14:sldId id="310"/>
            <p14:sldId id="289"/>
            <p14:sldId id="291"/>
            <p14:sldId id="290"/>
            <p14:sldId id="307"/>
            <p14:sldId id="308"/>
            <p14:sldId id="309"/>
            <p14:sldId id="292"/>
            <p14:sldId id="293"/>
            <p14:sldId id="297"/>
            <p14:sldId id="296"/>
            <p14:sldId id="304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705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690B4-E32F-4796-8211-260513747840}" type="datetimeFigureOut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BDE1B-455F-45A9-8EAE-F6612295A4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26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D9D3F07A-1874-4586-BE14-53292BE26647}" type="slidenum">
              <a:rPr lang="en-US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94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fld id="{FF9A3BEF-7CF6-477E-A05E-5AF58933337A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20528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8839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0171" indent="-280835">
              <a:defRPr>
                <a:solidFill>
                  <a:schemeClr val="tx1"/>
                </a:solidFill>
                <a:latin typeface="Arial" charset="0"/>
              </a:defRPr>
            </a:lvl2pPr>
            <a:lvl3pPr marL="1123340" indent="-224668">
              <a:defRPr>
                <a:solidFill>
                  <a:schemeClr val="tx1"/>
                </a:solidFill>
                <a:latin typeface="Arial" charset="0"/>
              </a:defRPr>
            </a:lvl3pPr>
            <a:lvl4pPr marL="1572677" indent="-224668">
              <a:defRPr>
                <a:solidFill>
                  <a:schemeClr val="tx1"/>
                </a:solidFill>
                <a:latin typeface="Arial" charset="0"/>
              </a:defRPr>
            </a:lvl4pPr>
            <a:lvl5pPr marL="2022013" indent="-224668">
              <a:defRPr>
                <a:solidFill>
                  <a:schemeClr val="tx1"/>
                </a:solidFill>
                <a:latin typeface="Arial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719917-ED45-4FC9-885E-CC43F05BB257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4162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0171" indent="-280835">
              <a:defRPr>
                <a:solidFill>
                  <a:schemeClr val="tx1"/>
                </a:solidFill>
                <a:latin typeface="Arial" charset="0"/>
              </a:defRPr>
            </a:lvl2pPr>
            <a:lvl3pPr marL="1123340" indent="-224668">
              <a:defRPr>
                <a:solidFill>
                  <a:schemeClr val="tx1"/>
                </a:solidFill>
                <a:latin typeface="Arial" charset="0"/>
              </a:defRPr>
            </a:lvl3pPr>
            <a:lvl4pPr marL="1572677" indent="-224668">
              <a:defRPr>
                <a:solidFill>
                  <a:schemeClr val="tx1"/>
                </a:solidFill>
                <a:latin typeface="Arial" charset="0"/>
              </a:defRPr>
            </a:lvl4pPr>
            <a:lvl5pPr marL="2022013" indent="-224668">
              <a:defRPr>
                <a:solidFill>
                  <a:schemeClr val="tx1"/>
                </a:solidFill>
                <a:latin typeface="Arial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030BD3-A735-436A-82CC-84CB7A279B2F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7140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BDE1B-455F-45A9-8EAE-F6612295A4D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62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69A1-0A20-4053-A0C6-6684D658A2CD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C7B6-865B-44C8-B658-632BBB738A8C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00FA-1193-4820-8FFA-2CBF516EC2A5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5DE8CC-6772-496D-AD41-3C95479D74CF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53DE4D-0A53-4E04-8185-87DF42F823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18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DF-CB6C-453B-9415-B4CA38AED0D7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00CE-4563-448F-852B-50D82A654DC0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7BB2-16A9-4695-9E56-30230F9B4167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04E4-D21B-4788-A2BC-25D82C9C7010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B1C6-5949-4A7E-8C74-0BF9A7F6CB7F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72A3-D36A-4F8F-815B-3522979A8509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9A16-DB15-4145-885D-91047E72E8BD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6506-5508-45B7-97AB-69FBA44782AA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CCDE3C-6418-4377-8253-E8A58D5B6536}" type="datetime1">
              <a:rPr lang="en-US" smtClean="0"/>
              <a:pPr/>
              <a:t>12/19/2013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CAE4AE-98D7-410C-AA58-52956F2F09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01157" cy="1600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   </a:t>
            </a:r>
            <a:r>
              <a:rPr lang="en-US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G H PATEL COLLAGE OF ENGINEERING &amp; TECHNOLOGY(011) VALLABH VIDYANAGAR</a:t>
            </a:r>
            <a:endParaRPr lang="en-US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05000"/>
            <a:ext cx="3471863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4999"/>
            <a:ext cx="3886199" cy="3956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Britannic Bold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Britannic Bold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6081" y="6183868"/>
            <a:ext cx="4163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GCET  ELECTRICAL  ENGINEERING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782396"/>
            <a:ext cx="457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latin typeface="Algerian" pitchFamily="82" charset="0"/>
              </a:rPr>
              <a:t>PREPARED BY :</a:t>
            </a:r>
          </a:p>
          <a:p>
            <a:r>
              <a:rPr lang="en-US" sz="2400" dirty="0" smtClean="0">
                <a:latin typeface="Algerian" pitchFamily="82" charset="0"/>
              </a:rPr>
              <a:t>			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PRATIK PATEL        – 130110109035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YAGNIK PATEL       – 130110109039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SANJAY HADIYAL – 130110109011</a:t>
            </a:r>
          </a:p>
          <a:p>
            <a:endParaRPr lang="en-US" sz="2400" dirty="0" smtClean="0">
              <a:latin typeface="Algerian" pitchFamily="8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Algerian" pitchFamily="82" charset="0"/>
              </a:rPr>
              <a:t>GUIDED BY :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Dr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. K. PRIYAN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CIVIL &amp; STRUCTURAL ENGG DEPT</a:t>
            </a:r>
          </a:p>
        </p:txBody>
      </p:sp>
    </p:spTree>
    <p:extLst>
      <p:ext uri="{BB962C8B-B14F-4D97-AF65-F5344CB8AC3E}">
        <p14:creationId xmlns:p14="http://schemas.microsoft.com/office/powerpoint/2010/main" xmlns="" val="271988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028" y="152400"/>
            <a:ext cx="8458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BIOTIC COMPONENTS :</a:t>
            </a:r>
          </a:p>
          <a:p>
            <a:pPr marL="285750" indent="-285750">
              <a:buFont typeface="Wingdings"/>
              <a:buChar char="Ø"/>
            </a:pPr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    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Forte" pitchFamily="66" charset="0"/>
              </a:rPr>
              <a:t>(1) PRODUCERS :</a:t>
            </a:r>
          </a:p>
          <a:p>
            <a:endParaRPr lang="en-US" dirty="0" smtClean="0">
              <a:latin typeface="Forte" pitchFamily="66" charset="0"/>
            </a:endParaRP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Macrophytes, Green plants may be submerged, free floating &amp;         </a:t>
            </a:r>
          </a:p>
          <a:p>
            <a:r>
              <a:rPr lang="en-US" dirty="0" smtClean="0">
                <a:latin typeface="Arial Rounded MT Bold" pitchFamily="34" charset="0"/>
              </a:rPr>
              <a:t>           Amphibious plants (e.g. Ceratophylium, Hydrilla, Utricularia,       </a:t>
            </a:r>
          </a:p>
          <a:p>
            <a:r>
              <a:rPr lang="en-US" dirty="0" smtClean="0">
                <a:latin typeface="Arial Rounded MT Bold" pitchFamily="34" charset="0"/>
              </a:rPr>
              <a:t>           Wolfia, Lemna, Pistia, Trapa, Azolla, Salvinia, Typha, Marsilea)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are found.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The minute Floating or phytoplanktons like algae and flagellates 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(Ulothrix, Spirogyra, Oedogonium, Chalmydomoas,                            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Pandorina, Anabaena, Microcystis, diatoms etc.) are also present</a:t>
            </a:r>
          </a:p>
          <a:p>
            <a:pPr algn="ctr"/>
            <a:r>
              <a:rPr lang="en-US" dirty="0" smtClean="0">
                <a:latin typeface="Arial Rounded MT Bold" pitchFamily="34" charset="0"/>
              </a:rPr>
              <a:t>Apart from these and photosynthetic bacteria are also present.</a:t>
            </a:r>
          </a:p>
          <a:p>
            <a:pPr algn="ctr"/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</a:t>
            </a:r>
          </a:p>
        </p:txBody>
      </p:sp>
      <p:pic>
        <p:nvPicPr>
          <p:cNvPr id="2051" name="Picture 3" descr="C:\Users\Hadiyal\Desktop\ES\BIO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7162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61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Forte" pitchFamily="66" charset="0"/>
              </a:rPr>
              <a:t>(2)  CONSUMERS :</a:t>
            </a: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Forte" pitchFamily="66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Forte" pitchFamily="66" charset="0"/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    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(I) PRIMARY CONSUMERS 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                                 Zooplankton (ciliates, flagelltes,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other crustacean like copepods and daphnia, etc.).           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They drift with the water current and the found along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</a:t>
            </a:r>
            <a:r>
              <a:rPr lang="en-US" sz="2000" dirty="0">
                <a:latin typeface="Arial Rounded MT Bold" pitchFamily="34" charset="0"/>
              </a:rPr>
              <a:t>	</a:t>
            </a:r>
            <a:r>
              <a:rPr lang="en-US" sz="2000" dirty="0" smtClean="0">
                <a:latin typeface="Arial Rounded MT Bold" pitchFamily="34" charset="0"/>
              </a:rPr>
              <a:t>with phytoplankton upon which they feed.</a:t>
            </a:r>
          </a:p>
          <a:p>
            <a:r>
              <a:rPr lang="en-US" sz="2000" dirty="0">
                <a:latin typeface="Arial Rounded MT Bold" pitchFamily="34" charset="0"/>
              </a:rPr>
              <a:t>	</a:t>
            </a:r>
            <a:r>
              <a:rPr lang="en-US" sz="2000" dirty="0" smtClean="0">
                <a:latin typeface="Arial Rounded MT Bold" pitchFamily="34" charset="0"/>
              </a:rPr>
              <a:t>Benthos or bottom forms (e.g.,annelids and mollusks.).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(II) SECONDARY CONSUMERS :</a:t>
            </a:r>
            <a:r>
              <a:rPr lang="en-US" sz="2000" dirty="0" smtClean="0">
                <a:latin typeface="Arial Rounded MT Bold" pitchFamily="34" charset="0"/>
              </a:rPr>
              <a:t>	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                                       Carnivores : they feed on the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herbivores, e.g., insects and fish.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        </a:t>
            </a:r>
            <a:r>
              <a:rPr lang="en-US" sz="2000" dirty="0" smtClean="0">
                <a:solidFill>
                  <a:srgbClr val="002060"/>
                </a:solidFill>
                <a:latin typeface="Arial Rounded MT Bold" pitchFamily="34" charset="0"/>
              </a:rPr>
              <a:t>(III) TERTIARY CONSUMERS :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                                    Large fish : They feed on the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Smaller fish.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0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30" y="415302"/>
            <a:ext cx="9019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Forte" pitchFamily="66" charset="0"/>
              </a:rPr>
              <a:t>(3) DECOMPOSERS :</a:t>
            </a:r>
          </a:p>
          <a:p>
            <a:endParaRPr lang="en-US" sz="2800" dirty="0">
              <a:solidFill>
                <a:schemeClr val="accent3">
                  <a:lumMod val="50000"/>
                </a:schemeClr>
              </a:solidFill>
              <a:latin typeface="Forte" pitchFamily="66" charset="0"/>
            </a:endParaRPr>
          </a:p>
          <a:p>
            <a:r>
              <a:rPr lang="en-US" dirty="0" smtClean="0"/>
              <a:t>      </a:t>
            </a:r>
            <a:r>
              <a:rPr lang="en-US" sz="2000" dirty="0" smtClean="0">
                <a:latin typeface="Arial Rounded MT Bold" pitchFamily="34" charset="0"/>
              </a:rPr>
              <a:t>These are also known as micro consumers like bacteria, fungi   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(Aspergillus, Cephalosporium, Phythium, etc.) and actinomycetes</a:t>
            </a:r>
            <a:r>
              <a:rPr lang="en-US" sz="2000" dirty="0">
                <a:latin typeface="Arial Rounded MT Bold" pitchFamily="34" charset="0"/>
              </a:rPr>
              <a:t>.</a:t>
            </a:r>
          </a:p>
        </p:txBody>
      </p:sp>
      <p:pic>
        <p:nvPicPr>
          <p:cNvPr id="3" name="Picture 2" descr="C:\Users\Hadiyal\Desktop\ES\BIOTI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6962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758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25113" cy="92447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LAKE ECOSYSTEM :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114799" cy="4876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A </a:t>
            </a:r>
            <a:r>
              <a:rPr lang="en-US" sz="2000" dirty="0">
                <a:latin typeface="Arial Rounded MT Bold" pitchFamily="34" charset="0"/>
              </a:rPr>
              <a:t>lake is a large body of water that is </a:t>
            </a:r>
            <a:r>
              <a:rPr lang="en-US" sz="2000" dirty="0" smtClean="0">
                <a:latin typeface="Arial Rounded MT Bold" pitchFamily="34" charset="0"/>
              </a:rPr>
              <a:t>surrounded </a:t>
            </a:r>
            <a:r>
              <a:rPr lang="en-US" sz="2000" dirty="0">
                <a:latin typeface="Arial Rounded MT Bold" pitchFamily="34" charset="0"/>
              </a:rPr>
              <a:t>by land.</a:t>
            </a:r>
          </a:p>
          <a:p>
            <a:r>
              <a:rPr lang="en-US" sz="2000" dirty="0">
                <a:latin typeface="Arial Rounded MT Bold" pitchFamily="34" charset="0"/>
              </a:rPr>
              <a:t>Some lakes are salt water, while others are fresh water.</a:t>
            </a:r>
          </a:p>
          <a:p>
            <a:r>
              <a:rPr lang="en-US" sz="2000" dirty="0">
                <a:latin typeface="Arial Rounded MT Bold" pitchFamily="34" charset="0"/>
              </a:rPr>
              <a:t>Lakes get their water from rain and some are fed by rivers and </a:t>
            </a:r>
            <a:r>
              <a:rPr lang="en-US" sz="2000" dirty="0" smtClean="0">
                <a:latin typeface="Arial Rounded MT Bold" pitchFamily="34" charset="0"/>
              </a:rPr>
              <a:t>streams</a:t>
            </a:r>
          </a:p>
          <a:p>
            <a:r>
              <a:rPr lang="en-US" sz="2000" dirty="0" smtClean="0">
                <a:latin typeface="Arial Rounded MT Bold" pitchFamily="34" charset="0"/>
              </a:rPr>
              <a:t>Lakes are usually big freshwater bodies with standing water.</a:t>
            </a:r>
          </a:p>
          <a:p>
            <a:r>
              <a:rPr lang="en-US" sz="2000" dirty="0" smtClean="0">
                <a:latin typeface="Arial Rounded MT Bold" pitchFamily="34" charset="0"/>
              </a:rPr>
              <a:t>Lakes have been found the exhibit distinct zones of biological activities, largely determined by the availability of light &amp; oxygen.</a:t>
            </a:r>
            <a:endParaRPr lang="en-US" sz="2000" dirty="0"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Rounded MT Bold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064" y="1371600"/>
            <a:ext cx="414833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76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65294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lgerian" pitchFamily="82" charset="0"/>
              </a:rPr>
              <a:t>BIOLOGICAL ZONES OF LAKE ECOSYSTEM :</a:t>
            </a:r>
          </a:p>
          <a:p>
            <a:endParaRPr lang="en-US" sz="3200" dirty="0" smtClean="0">
              <a:latin typeface="Algerian" pitchFamily="82" charset="0"/>
            </a:endParaRPr>
          </a:p>
          <a:p>
            <a:endParaRPr lang="en-US" sz="2400" dirty="0">
              <a:latin typeface="Copperplate Gothic Bold" pitchFamily="34" charset="0"/>
            </a:endParaRPr>
          </a:p>
          <a:p>
            <a:pPr marL="342900" indent="-342900">
              <a:buAutoNum type="arabicParenBoth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pperplate Gothic Bold" pitchFamily="34" charset="0"/>
              </a:rPr>
              <a:t> EUPHOTIC ZONE 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dirty="0" smtClean="0"/>
              <a:t>                            </a:t>
            </a:r>
            <a:r>
              <a:rPr lang="en-US" dirty="0" smtClean="0">
                <a:latin typeface="Arial Rounded MT Bold" pitchFamily="34" charset="0"/>
              </a:rPr>
              <a:t>The upper layer of water through which sun light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can penetrate. All plants growth occurs in this zone. In deep water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algae grows as the main plant.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pperplate Gothic Bold" pitchFamily="34" charset="0"/>
              </a:rPr>
              <a:t>(2) LITTORAL ZONE 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dirty="0" smtClean="0">
                <a:latin typeface="Arial Rounded MT Bold" pitchFamily="34" charset="0"/>
              </a:rPr>
              <a:t> The shallow water near the shores in which rooted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plants. This zone can not extend deeper than euphotic zone.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pperplate Gothic Bold" pitchFamily="34" charset="0"/>
              </a:rPr>
              <a:t>(3) BENTHIC ZONE 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en-US" dirty="0" smtClean="0">
                <a:latin typeface="Arial Rounded MT Bold" pitchFamily="34" charset="0"/>
              </a:rPr>
              <a:t>The bottom sediments in a lake comprise this zone.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As organisms living in overlying water die, they settle down to the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bottom, where they are decomposed by the organisms living in the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benthic zone. 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7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422" y="44624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2384456" y="2770817"/>
            <a:ext cx="91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0045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754"/>
            <a:ext cx="874309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STRATIFICATION OF LAKE ECO SYSTEM :</a:t>
            </a:r>
          </a:p>
          <a:p>
            <a:endParaRPr lang="en-US" sz="3600" dirty="0">
              <a:latin typeface="Algerian" pitchFamily="82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The lakes show stratification on temperature difference. During summer,</a:t>
            </a:r>
          </a:p>
          <a:p>
            <a:r>
              <a:rPr lang="en-US" dirty="0" smtClean="0">
                <a:latin typeface="Arial Rounded MT Bold" pitchFamily="34" charset="0"/>
              </a:rPr>
              <a:t>The top water becomes warmer than then bottom waters. Therefore only</a:t>
            </a:r>
          </a:p>
          <a:p>
            <a:r>
              <a:rPr lang="en-US" dirty="0" smtClean="0">
                <a:latin typeface="Arial Rounded MT Bold" pitchFamily="34" charset="0"/>
              </a:rPr>
              <a:t>The warm top layer circulates without mixing with the colder layers, thus</a:t>
            </a:r>
          </a:p>
          <a:p>
            <a:r>
              <a:rPr lang="en-US" dirty="0" smtClean="0">
                <a:latin typeface="Arial Rounded MT Bold" pitchFamily="34" charset="0"/>
              </a:rPr>
              <a:t>Forming distinct layers.</a:t>
            </a:r>
          </a:p>
          <a:p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  <a:p>
            <a:pPr marL="342900" indent="-342900">
              <a:buAutoNum type="arabicParenBoth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pperplate Gothic Bold" pitchFamily="34" charset="0"/>
              </a:rPr>
              <a:t> EPLIMNION : </a:t>
            </a:r>
          </a:p>
          <a:p>
            <a:r>
              <a:rPr lang="en-US" sz="2000" dirty="0">
                <a:latin typeface="Copperplate Gothic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             Warm, lighter, circulating surface water</a:t>
            </a:r>
          </a:p>
          <a:p>
            <a:pPr marL="342900" indent="-342900">
              <a:buAutoNum type="arabicParenBoth"/>
            </a:pPr>
            <a:endParaRPr lang="en-US" dirty="0">
              <a:latin typeface="Arial Rounded MT Bold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pperplate Gothic Bold" pitchFamily="34" charset="0"/>
              </a:rPr>
              <a:t>(2) HYPOLIMNION :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                     Cold, viscous, non circulating, bottom layer.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pperplate Gothic Bold" pitchFamily="34" charset="0"/>
              </a:rPr>
              <a:t>(3) THERMO CLINE 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                      In between two layers, in which there is sharp 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drop in temperatures. </a:t>
            </a:r>
          </a:p>
        </p:txBody>
      </p:sp>
    </p:spTree>
    <p:extLst>
      <p:ext uri="{BB962C8B-B14F-4D97-AF65-F5344CB8AC3E}">
        <p14:creationId xmlns:p14="http://schemas.microsoft.com/office/powerpoint/2010/main" xmlns="" val="217945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610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US" sz="2400" b="1" dirty="0">
                <a:solidFill>
                  <a:srgbClr val="000000"/>
                </a:solidFill>
              </a:rPr>
              <a:t>Layers of lake separated by density gradient.</a:t>
            </a:r>
          </a:p>
        </p:txBody>
      </p:sp>
    </p:spTree>
    <p:extLst>
      <p:ext uri="{BB962C8B-B14F-4D97-AF65-F5344CB8AC3E}">
        <p14:creationId xmlns:p14="http://schemas.microsoft.com/office/powerpoint/2010/main" xmlns="" val="201253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RIVER ECOSYSTEM 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3962400" cy="5486400"/>
          </a:xfrm>
        </p:spPr>
        <p:txBody>
          <a:bodyPr>
            <a:normAutofit lnSpcReduction="10000"/>
          </a:bodyPr>
          <a:lstStyle/>
          <a:p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Rivers are large streams that flow downwards from the mountain highlands and flowing through the plain falls into the sea. </a:t>
            </a:r>
          </a:p>
          <a:p>
            <a:r>
              <a:rPr lang="en-US" sz="2000" dirty="0" smtClean="0">
                <a:latin typeface="Arial Rounded MT Bold" pitchFamily="34" charset="0"/>
              </a:rPr>
              <a:t>A </a:t>
            </a:r>
            <a:r>
              <a:rPr lang="en-US" sz="2000" dirty="0">
                <a:latin typeface="Arial Rounded MT Bold" pitchFamily="34" charset="0"/>
              </a:rPr>
              <a:t>river is a long body of moving water. Rivers and streams get their water from rain, but also from melting snow and ice in the mountains.</a:t>
            </a:r>
          </a:p>
          <a:p>
            <a:r>
              <a:rPr lang="en-US" sz="2000" dirty="0">
                <a:latin typeface="Arial Rounded MT Bold" pitchFamily="34" charset="0"/>
              </a:rPr>
              <a:t>The longest river in the world is the Nile River in Africa.  It is over 4,000 miles long and flows through nine </a:t>
            </a:r>
            <a:r>
              <a:rPr lang="en-US" sz="2000" dirty="0" smtClean="0">
                <a:latin typeface="Arial Rounded MT Bold" pitchFamily="34" charset="0"/>
              </a:rPr>
              <a:t>countries. 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endParaRPr lang="en-US" sz="2000" dirty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3074" name="Picture 2" descr="C:\Users\Hadiyal\Desktop\ES\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886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72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4648200" cy="6781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The mountain high land part  has cold clear water rushing   down as water falls with large  amount of dissolved oxygen.  </a:t>
            </a:r>
          </a:p>
          <a:p>
            <a:r>
              <a:rPr lang="en-US" sz="2000" dirty="0" smtClean="0">
                <a:latin typeface="Arial Rounded MT Bold" pitchFamily="34" charset="0"/>
              </a:rPr>
              <a:t>The plants are attached to rockand fishes are cold water, oxygen requires like trouts.</a:t>
            </a:r>
          </a:p>
          <a:p>
            <a:r>
              <a:rPr lang="en-US" sz="2000" dirty="0" smtClean="0">
                <a:latin typeface="Arial Rounded MT Bold" pitchFamily="34" charset="0"/>
              </a:rPr>
              <a:t>In second phase on the gentle slopes, the water are warmer  and support a luxuriant growth of plants  and less oxygen requires fishes.</a:t>
            </a:r>
          </a:p>
          <a:p>
            <a:r>
              <a:rPr lang="en-US" sz="2000" dirty="0" smtClean="0">
                <a:latin typeface="Arial Rounded MT Bold" pitchFamily="34" charset="0"/>
              </a:rPr>
              <a:t>In the third phase the river water are very rich in biotic diversity. Moving down the hills, rivers shape the land.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Rounded MT Bold" pitchFamily="34" charset="0"/>
            </a:endParaRPr>
          </a:p>
          <a:p>
            <a:endParaRPr lang="en-US" sz="2000" dirty="0">
              <a:latin typeface="Arial Rounded MT Bold" pitchFamily="34" charset="0"/>
            </a:endParaRPr>
          </a:p>
          <a:p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4098" name="Picture 2" descr="C:\Users\Hadiyal\Desktop\ES\RIVE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657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372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747832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harlesworth" pitchFamily="82" charset="0"/>
              </a:rPr>
              <a:t>AQUATIC </a:t>
            </a:r>
            <a:b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harlesworth" pitchFamily="82" charset="0"/>
              </a:rPr>
            </a:b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harlesworth" pitchFamily="82" charset="0"/>
              </a:rPr>
              <a:t>                       ECOSYSTEM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harlesworth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72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1165" y="2035076"/>
            <a:ext cx="58416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MARINE</a:t>
            </a:r>
          </a:p>
          <a:p>
            <a:pPr algn="ctr"/>
            <a:r>
              <a:rPr lang="en-US" sz="8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ECOSYSTEM</a:t>
            </a:r>
            <a:endParaRPr lang="en-US" sz="8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0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Marine ECOSYSTEMS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6482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Rounded MT Bold" pitchFamily="34" charset="0"/>
              </a:rPr>
              <a:t> Cover </a:t>
            </a:r>
            <a:r>
              <a:rPr lang="en-US" sz="2400" dirty="0">
                <a:latin typeface="Arial Rounded MT Bold" pitchFamily="34" charset="0"/>
              </a:rPr>
              <a:t>about three-fourths </a:t>
            </a:r>
            <a:r>
              <a:rPr lang="en-US" sz="2400" dirty="0" smtClean="0">
                <a:latin typeface="Arial Rounded MT Bold" pitchFamily="34" charset="0"/>
              </a:rPr>
              <a:t>    of </a:t>
            </a:r>
            <a:r>
              <a:rPr lang="en-US" sz="2400" dirty="0">
                <a:latin typeface="Arial Rounded MT Bold" pitchFamily="34" charset="0"/>
              </a:rPr>
              <a:t>the Earth’s surface and include oceans, coral reefs, and </a:t>
            </a:r>
            <a:r>
              <a:rPr lang="en-US" sz="2400" dirty="0" smtClean="0">
                <a:latin typeface="Arial Rounded MT Bold" pitchFamily="34" charset="0"/>
              </a:rPr>
              <a:t>estuaries.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Rounded MT Bold" pitchFamily="34" charset="0"/>
              </a:rPr>
              <a:t> Algae </a:t>
            </a:r>
            <a:r>
              <a:rPr lang="en-US" sz="2400" dirty="0">
                <a:latin typeface="Arial Rounded MT Bold" pitchFamily="34" charset="0"/>
              </a:rPr>
              <a:t>supply much of the world’s oxygen supply and take in a huge amount of atmospheric carbon </a:t>
            </a:r>
            <a:r>
              <a:rPr lang="en-US" sz="2400" dirty="0" smtClean="0">
                <a:latin typeface="Arial Rounded MT Bold" pitchFamily="34" charset="0"/>
              </a:rPr>
              <a:t>dioxide.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 Rounded MT Bold" pitchFamily="34" charset="0"/>
              </a:rPr>
              <a:t>Evaporation </a:t>
            </a:r>
            <a:r>
              <a:rPr lang="en-US" sz="2400" dirty="0">
                <a:latin typeface="Arial Rounded MT Bold" pitchFamily="34" charset="0"/>
              </a:rPr>
              <a:t>of the seawater provides rainwater for the </a:t>
            </a:r>
            <a:r>
              <a:rPr lang="en-US" sz="2400" dirty="0" smtClean="0">
                <a:latin typeface="Arial Rounded MT Bold" pitchFamily="34" charset="0"/>
              </a:rPr>
              <a:t>land. 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4" name="Picture 7" descr="P1010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05400" y="1981200"/>
            <a:ext cx="33673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67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5520" y="533400"/>
            <a:ext cx="7123080" cy="92447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What are Aquatic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MARINE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Ecosystems?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90800"/>
            <a:ext cx="3642663" cy="3657599"/>
          </a:xfrm>
        </p:spPr>
      </p:pic>
      <p:sp>
        <p:nvSpPr>
          <p:cNvPr id="3" name="TextBox 2"/>
          <p:cNvSpPr txBox="1"/>
          <p:nvPr/>
        </p:nvSpPr>
        <p:spPr>
          <a:xfrm>
            <a:off x="1066800" y="2069068"/>
            <a:ext cx="310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pperplate Gothic Bold" pitchFamily="34" charset="0"/>
              </a:rPr>
              <a:t>OCEAN ECOSYSTEM</a:t>
            </a:r>
            <a:endParaRPr lang="en-US" sz="2000" dirty="0">
              <a:latin typeface="Copperplate Gothic Bold" pitchFamily="34" charset="0"/>
            </a:endParaRPr>
          </a:p>
        </p:txBody>
      </p:sp>
      <p:pic>
        <p:nvPicPr>
          <p:cNvPr id="4098" name="Picture 2" descr="C:\Users\Hadiyal\Desktop\ES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505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057400"/>
            <a:ext cx="3699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pperplate Gothic Bold" pitchFamily="34" charset="0"/>
              </a:rPr>
              <a:t>ESTAURINE ECOSYSTEM</a:t>
            </a:r>
            <a:endParaRPr lang="en-US" sz="20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57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125113" cy="924475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OCEAN ECOSYSTEM :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4952999" cy="52578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Rounded MT Bold" pitchFamily="34" charset="0"/>
              </a:rPr>
              <a:t>It covers about 70-71% of </a:t>
            </a:r>
            <a:r>
              <a:rPr lang="en-US" sz="2000" dirty="0" smtClean="0">
                <a:latin typeface="Arial Rounded MT Bold" pitchFamily="34" charset="0"/>
              </a:rPr>
              <a:t>the earth surface</a:t>
            </a:r>
            <a:r>
              <a:rPr lang="en-US" sz="2000" dirty="0">
                <a:latin typeface="Arial Rounded MT Bold" pitchFamily="34" charset="0"/>
              </a:rPr>
              <a:t>. Ocean represent the largest </a:t>
            </a:r>
            <a:r>
              <a:rPr lang="en-US" sz="2000" dirty="0" smtClean="0">
                <a:latin typeface="Arial Rounded MT Bold" pitchFamily="34" charset="0"/>
              </a:rPr>
              <a:t>most </a:t>
            </a:r>
            <a:r>
              <a:rPr lang="en-US" sz="2000" dirty="0">
                <a:latin typeface="Arial Rounded MT Bold" pitchFamily="34" charset="0"/>
              </a:rPr>
              <a:t>diverse and most stable of the </a:t>
            </a:r>
            <a:r>
              <a:rPr lang="en-US" sz="2000" dirty="0" smtClean="0">
                <a:latin typeface="Arial Rounded MT Bold" pitchFamily="34" charset="0"/>
              </a:rPr>
              <a:t>ecosystem</a:t>
            </a:r>
            <a:r>
              <a:rPr lang="en-US" sz="2000" dirty="0">
                <a:latin typeface="Arial Rounded MT Bold" pitchFamily="34" charset="0"/>
              </a:rPr>
              <a:t>. It play a key role in </a:t>
            </a:r>
            <a:r>
              <a:rPr lang="en-US" sz="2000" dirty="0" smtClean="0">
                <a:latin typeface="Arial Rounded MT Bold" pitchFamily="34" charset="0"/>
              </a:rPr>
              <a:t>survival </a:t>
            </a:r>
            <a:r>
              <a:rPr lang="en-US" sz="2000" dirty="0">
                <a:latin typeface="Arial Rounded MT Bold" pitchFamily="34" charset="0"/>
              </a:rPr>
              <a:t>of about 250000 marine </a:t>
            </a:r>
            <a:r>
              <a:rPr lang="en-US" sz="2000" dirty="0" smtClean="0">
                <a:latin typeface="Arial Rounded MT Bold" pitchFamily="34" charset="0"/>
              </a:rPr>
              <a:t> species</a:t>
            </a:r>
            <a:r>
              <a:rPr lang="en-US" sz="2000" dirty="0">
                <a:latin typeface="Arial Rounded MT Bold" pitchFamily="34" charset="0"/>
              </a:rPr>
              <a:t>, serving as food for </a:t>
            </a:r>
            <a:r>
              <a:rPr lang="en-US" sz="2000" dirty="0" smtClean="0">
                <a:latin typeface="Arial Rounded MT Bold" pitchFamily="34" charset="0"/>
              </a:rPr>
              <a:t>humans and </a:t>
            </a:r>
            <a:r>
              <a:rPr lang="en-US" sz="2000" dirty="0">
                <a:latin typeface="Arial Rounded MT Bold" pitchFamily="34" charset="0"/>
              </a:rPr>
              <a:t>other organisms, give a </a:t>
            </a:r>
            <a:r>
              <a:rPr lang="en-US" sz="2000" dirty="0" smtClean="0">
                <a:latin typeface="Arial Rounded MT Bold" pitchFamily="34" charset="0"/>
              </a:rPr>
              <a:t>huge variety </a:t>
            </a:r>
            <a:r>
              <a:rPr lang="en-US" sz="2000" dirty="0">
                <a:latin typeface="Arial Rounded MT Bold" pitchFamily="34" charset="0"/>
              </a:rPr>
              <a:t>of sea products and drugs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 smtClean="0">
                <a:latin typeface="Arial Rounded MT Bold" pitchFamily="34" charset="0"/>
              </a:rPr>
              <a:t>Ocean are major sinks of carbon dioxide and play an important role in regulating many biogeochemical cycles and hydrological cycle, thereby regulating the earth’s climate.</a:t>
            </a:r>
            <a:endParaRPr lang="en-US" sz="2000" dirty="0">
              <a:latin typeface="Arial Rounded MT Bold" pitchFamily="34" charset="0"/>
            </a:endParaRPr>
          </a:p>
          <a:p>
            <a:endParaRPr lang="en-US" sz="2000" dirty="0">
              <a:latin typeface="Arial Rounded MT Bold" pitchFamily="34" charset="0"/>
            </a:endParaRPr>
          </a:p>
        </p:txBody>
      </p:sp>
      <p:pic>
        <p:nvPicPr>
          <p:cNvPr id="7170" name="Picture 2" descr="C:\Users\Hadiyal\Desktop\The-Barents-Sea_Natural-beauty_14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5052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9988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/>
          <p:nvPr/>
        </p:nvCxnSpPr>
        <p:spPr>
          <a:xfrm>
            <a:off x="2470088" y="3196628"/>
            <a:ext cx="0" cy="365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2895600" y="838200"/>
            <a:ext cx="3429000" cy="685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OCEAN ECOSYSTEM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53836" y="2516486"/>
            <a:ext cx="2133600" cy="6839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COASTAL ZONE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524500" y="2514600"/>
            <a:ext cx="2133600" cy="685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SEA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79657" y="3962400"/>
            <a:ext cx="23622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EUPHOTIC ZONE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050294" y="5105400"/>
            <a:ext cx="23622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ABYSSAL ZONE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73093" y="3956741"/>
            <a:ext cx="23622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BENTHIC ZONE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10100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20636" y="2133600"/>
            <a:ext cx="40706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20636" y="2133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02617" y="2135486"/>
            <a:ext cx="0" cy="301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60757" y="3562538"/>
            <a:ext cx="0" cy="330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54193" y="3591962"/>
            <a:ext cx="0" cy="301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70088" y="3562538"/>
            <a:ext cx="44841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29200" y="3562538"/>
            <a:ext cx="0" cy="1474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881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3127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400" dirty="0" smtClean="0">
                <a:solidFill>
                  <a:srgbClr val="0070C0"/>
                </a:solidFill>
                <a:latin typeface="Copperplate Gothic Bold" pitchFamily="34" charset="0"/>
              </a:rPr>
              <a:t> COASTAL ZONES :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                    It has relatively warm, nutrient rich shallow water.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Due to high nutrients and ample sunlight this the zone of high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primary productivity.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Copperplate Gothic Bold" pitchFamily="34" charset="0"/>
              </a:rPr>
              <a:t>(2) OPEN SEA :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        It is the dipper part of the ocean, away from the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continental shelf. It is vertically divided into three regions.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(I)   Euphotic zone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(II)  Benthic zone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(III) Abyssal zone</a:t>
            </a:r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	  </a:t>
            </a:r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     </a:t>
            </a:r>
            <a:endParaRPr lang="en-US" sz="2000" dirty="0">
              <a:latin typeface="Arial Rounded MT Bold" pitchFamily="34" charset="0"/>
            </a:endParaRPr>
          </a:p>
        </p:txBody>
      </p:sp>
      <p:pic>
        <p:nvPicPr>
          <p:cNvPr id="2052" name="Picture 4" descr="http://2.bp.blogspot.com/-Ott0mSfGU3I/T7-SPJsHSWI/AAAAAAAAAas/F9f7B6X2gbY/s1600/co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344" y="3212976"/>
            <a:ext cx="5511527" cy="344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2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6200" y="304800"/>
                <a:ext cx="8883009" cy="6309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buAutoNum type="romanUcParenBoth"/>
                </a:pPr>
                <a:r>
                  <a:rPr lang="en-US" sz="2200" dirty="0" smtClean="0">
                    <a:solidFill>
                      <a:srgbClr val="C00000"/>
                    </a:solidFill>
                    <a:latin typeface="Copperplate Gothic Bold" pitchFamily="34" charset="0"/>
                  </a:rPr>
                  <a:t>EUTHOTIC ZONE :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                         Which receives abundant light and shows high 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photosynthetic activity. It hosts many species of fish, plankton, 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marine mammals and some floating seaweeds.</a:t>
                </a:r>
              </a:p>
              <a:p>
                <a:endParaRPr lang="en-US" sz="2000" dirty="0">
                  <a:latin typeface="Arial Rounded MT Bold" pitchFamily="34" charset="0"/>
                </a:endParaRPr>
              </a:p>
              <a:p>
                <a:r>
                  <a:rPr lang="en-US" sz="2200" dirty="0" smtClean="0">
                    <a:solidFill>
                      <a:srgbClr val="C00000"/>
                    </a:solidFill>
                    <a:latin typeface="Copperplate Gothic Bold" pitchFamily="34" charset="0"/>
                  </a:rPr>
                  <a:t>(II) BENTHIC ZONE :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                        It is host to silt, sand &amp; slowly decomposing 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organisms. This area is very cold due to its depth which is unto-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uched by the sun. There are few plants &amp; animals include mostly 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bottom feeding organisms such as starfish, anemones sponges 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as well as various micro organisms.</a:t>
                </a:r>
              </a:p>
              <a:p>
                <a:endParaRPr lang="en-US" sz="2000" dirty="0">
                  <a:latin typeface="Arial Rounded MT Bold" pitchFamily="34" charset="0"/>
                </a:endParaRPr>
              </a:p>
              <a:p>
                <a:r>
                  <a:rPr lang="en-US" sz="2200" dirty="0" smtClean="0">
                    <a:solidFill>
                      <a:srgbClr val="C00000"/>
                    </a:solidFill>
                    <a:latin typeface="Copperplate Gothic Bold" pitchFamily="34" charset="0"/>
                  </a:rPr>
                  <a:t>(III) ABYSSAL ZONE :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                         It is the deepest part of ocean. It is the world’s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largest ecological unit but it is incomplete ecosystem. It has no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primary sources of energy. This zone is very cold &amp; pressurized.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Its floor features vents formed by spreading tectonic plates rele-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 smtClean="0">
                    <a:latin typeface="Arial Rounded MT Bold" pitchFamily="34" charset="0"/>
                  </a:rPr>
                  <a:t>&amp; other minerals which are consumed by bacteria, which 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are then consumed by other micro organisms, which are in turn 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consumed by the fish &amp; so on.   </a:t>
                </a:r>
                <a:endParaRPr lang="en-US" sz="2000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04800"/>
                <a:ext cx="8883009" cy="6309420"/>
              </a:xfrm>
              <a:prstGeom prst="rect">
                <a:avLst/>
              </a:prstGeom>
              <a:blipFill rotWithShape="1">
                <a:blip r:embed="rId2"/>
                <a:stretch>
                  <a:fillRect l="-892" t="-580" b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849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adiyal\Desktop\ES\OCEAN DI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adiyal\Desktop\ES\ZONES OCEAN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70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9" y="0"/>
            <a:ext cx="916680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lgerian" pitchFamily="82" charset="0"/>
              </a:rPr>
              <a:t>COMPONANTS OF MARINE ECOSYSTEM :</a:t>
            </a:r>
          </a:p>
          <a:p>
            <a:endParaRPr lang="en-US" sz="3200" dirty="0">
              <a:solidFill>
                <a:srgbClr val="00B0F0"/>
              </a:solidFill>
              <a:latin typeface="Algerian" pitchFamily="82" charset="0"/>
            </a:endParaRPr>
          </a:p>
          <a:p>
            <a:pPr marL="342900" indent="-342900">
              <a:buAutoNum type="arabicParenBoth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pperplate Gothic Bold" pitchFamily="34" charset="0"/>
              </a:rPr>
              <a:t> ABIOTIC COMPONANTS :</a:t>
            </a:r>
          </a:p>
          <a:p>
            <a:r>
              <a:rPr lang="en-US" sz="2400" dirty="0">
                <a:latin typeface="Copperplate Gothic Bold" pitchFamily="34" charset="0"/>
              </a:rPr>
              <a:t> </a:t>
            </a:r>
            <a:r>
              <a:rPr lang="en-US" sz="2400" dirty="0" smtClean="0">
                <a:latin typeface="Copperplate Gothic Bold" pitchFamily="34" charset="0"/>
              </a:rPr>
              <a:t> </a:t>
            </a:r>
            <a:r>
              <a:rPr lang="en-US" dirty="0" smtClean="0"/>
              <a:t>                                       </a:t>
            </a:r>
            <a:r>
              <a:rPr lang="en-US" sz="2000" dirty="0" smtClean="0">
                <a:latin typeface="Arial Rounded MT Bold" pitchFamily="34" charset="0"/>
              </a:rPr>
              <a:t>It is a more stable in chemical composition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due to big saline and more over other physico-chemical factors such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as dissolved oxygen constant, light &amp; temperature are also different.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Marine water contains NaCl, Ca, Mg &amp; K salts. Water is strongly bu-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ffered.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The concentration of disolved nutrients remains low, which constitu-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tes an important liming factor to determine the size of marine pop-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ulation. Ocean shows distinct zonations &amp; waves of different kinds &amp;  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tides prevail there.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2291" name="Picture 3" descr="C:\Users\Hadiya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5334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0960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4"/>
                </a:solidFill>
              </a:rPr>
              <a:t>LIGHT</a:t>
            </a:r>
            <a:endParaRPr lang="en-US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03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4" y="304800"/>
            <a:ext cx="913878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pperplate Gothic Bold" pitchFamily="34" charset="0"/>
              </a:rPr>
              <a:t>(2) BIOTIC COMPONANTS :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Copperplate Gothic Bold" pitchFamily="34" charset="0"/>
            </a:endParaRPr>
          </a:p>
          <a:p>
            <a:r>
              <a:rPr lang="en-US" dirty="0" smtClean="0"/>
              <a:t>     </a:t>
            </a:r>
            <a:r>
              <a:rPr lang="en-US" sz="2400" dirty="0" smtClean="0">
                <a:solidFill>
                  <a:srgbClr val="FFFF00"/>
                </a:solidFill>
                <a:latin typeface="Forte" pitchFamily="66" charset="0"/>
              </a:rPr>
              <a:t>(I) PRODUCERS 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</a:t>
            </a:r>
            <a:r>
              <a:rPr lang="en-US" sz="2000" dirty="0" err="1" smtClean="0">
                <a:latin typeface="Arial Rounded MT Bold" pitchFamily="34" charset="0"/>
              </a:rPr>
              <a:t>Phytoplanktons</a:t>
            </a:r>
            <a:r>
              <a:rPr lang="en-US" sz="2000" dirty="0" smtClean="0">
                <a:latin typeface="Arial Rounded MT Bold" pitchFamily="34" charset="0"/>
              </a:rPr>
              <a:t> - diatom sand dinoflagillates marine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plants. sea weeds – mainly algae chlorophyceae, </a:t>
            </a:r>
            <a:r>
              <a:rPr lang="en-US" sz="2000" dirty="0" err="1" smtClean="0">
                <a:latin typeface="Arial Rounded MT Bold" pitchFamily="34" charset="0"/>
              </a:rPr>
              <a:t>phaeophyceac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angiosperms – ruppia, posidonia enhalus etc., mangrove – Carapa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sonneratia, aegiceros etc.</a:t>
            </a:r>
          </a:p>
          <a:p>
            <a:endParaRPr lang="en-US" dirty="0"/>
          </a:p>
        </p:txBody>
      </p:sp>
      <p:pic>
        <p:nvPicPr>
          <p:cNvPr id="11266" name="Picture 2" descr="http://marinebio.org/i/eco/staghorn_0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581400" cy="32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thumb/7/76/Blue_Linckia_Starfish.JPG/576px-Blue_Linckia_Star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3638550" cy="32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37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87" y="304800"/>
            <a:ext cx="7125113" cy="924475"/>
          </a:xfrm>
        </p:spPr>
        <p:txBody>
          <a:bodyPr/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AQUATIC ECOSYSTEM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An aquatic ecosystem is an ecosystem in a  body of water. Communities of organisms      that are dependent on each other and on their environment live in aquatic ecosystems. </a:t>
            </a:r>
          </a:p>
          <a:p>
            <a:pPr marL="0" indent="0">
              <a:buNone/>
            </a:pP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The two main types of aquatic ecosystems are as given below.</a:t>
            </a:r>
          </a:p>
          <a:p>
            <a:pPr marL="0" indent="0">
              <a:buNone/>
            </a:pPr>
            <a:r>
              <a:rPr lang="en-US" sz="2400" dirty="0">
                <a:latin typeface="Arial Rounded MT Bold" pitchFamily="34" charset="0"/>
              </a:rPr>
              <a:t>  </a:t>
            </a:r>
            <a:r>
              <a:rPr lang="en-US" sz="2400" dirty="0" smtClean="0">
                <a:latin typeface="Arial Rounded MT Bold" pitchFamily="34" charset="0"/>
              </a:rPr>
              <a:t>   (1) Marine Ecosystems</a:t>
            </a:r>
          </a:p>
          <a:p>
            <a:pPr marL="0" indent="0">
              <a:buNone/>
            </a:pP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    (2) Fresh Water Ecosystems</a:t>
            </a:r>
          </a:p>
          <a:p>
            <a:pPr marL="0" indent="0">
              <a:buNone/>
            </a:pP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7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jay\Desktop\mangrove0459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882" y="270976"/>
            <a:ext cx="4488828" cy="2992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jay\Desktop\paphioped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04" y="1340768"/>
            <a:ext cx="3965471" cy="269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njay\Desktop\Angiosperm slide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14" y="4293096"/>
            <a:ext cx="377213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njay\Desktop\mangrov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678680" cy="39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ANGIOSPERMS &amp; MANGROVE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1784" y="6228020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MANGROVE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4290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ANGIOSPERMS</a:t>
            </a:r>
            <a:endParaRPr lang="en-US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32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09" y="152400"/>
            <a:ext cx="8681159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2400" dirty="0" smtClean="0">
                <a:solidFill>
                  <a:srgbClr val="FFFF00"/>
                </a:solidFill>
                <a:latin typeface="Forte" pitchFamily="66" charset="0"/>
              </a:rPr>
              <a:t>(II) CONSUMERS :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                           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 Rounded MT Bold" pitchFamily="34" charset="0"/>
              </a:rPr>
              <a:t>Heterotrophic macroconsumers : They are dep-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edent  for their nutrition on the primary producers.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          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</a:t>
            </a: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(A) PRIMARY CONSUMERS :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                          </a:t>
            </a:r>
            <a:r>
              <a:rPr lang="en-US" sz="2000" dirty="0" smtClean="0">
                <a:latin typeface="Arial Rounded MT Bold" pitchFamily="34" charset="0"/>
              </a:rPr>
              <a:t>These are herbivores and feed directly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  on producers e.g., crustaceans, fish etc.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           </a:t>
            </a: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(B) SECONDARY CONSUMERS :</a:t>
            </a:r>
          </a:p>
          <a:p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                               </a:t>
            </a:r>
            <a:r>
              <a:rPr lang="en-US" sz="2000" dirty="0" smtClean="0">
                <a:latin typeface="Arial Rounded MT Bold" pitchFamily="34" charset="0"/>
              </a:rPr>
              <a:t>Carnivorous fishes (Herring, sahd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  Mackerel)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     </a:t>
            </a:r>
            <a:r>
              <a:rPr lang="en-US" dirty="0" smtClean="0">
                <a:latin typeface="Arial Rounded MT Bold" pitchFamily="34" charset="0"/>
              </a:rPr>
              <a:t>      </a:t>
            </a:r>
            <a:r>
              <a:rPr lang="en-US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(C) TERTIARY CONSUMERS :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                           </a:t>
            </a:r>
            <a:r>
              <a:rPr lang="en-US" sz="2000" dirty="0" smtClean="0">
                <a:latin typeface="Arial Rounded MT Bold" pitchFamily="34" charset="0"/>
              </a:rPr>
              <a:t>They are also called top consumers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 like fishes (cod, haddock), etc.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dirty="0" smtClean="0">
                <a:latin typeface="Arial Rounded MT Bold" pitchFamily="34" charset="0"/>
              </a:rPr>
              <a:t>  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</a:t>
            </a:r>
            <a:r>
              <a:rPr lang="en-US" sz="2400" dirty="0" smtClean="0">
                <a:latin typeface="Forte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Forte" pitchFamily="66" charset="0"/>
              </a:rPr>
              <a:t>(III) DECOMPOSERS :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                              </a:t>
            </a:r>
            <a:r>
              <a:rPr lang="en-US" sz="2000" dirty="0" smtClean="0">
                <a:latin typeface="Arial Rounded MT Bold" pitchFamily="34" charset="0"/>
              </a:rPr>
              <a:t>Bacteria and some fungi. They decompose dead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organic matte</a:t>
            </a:r>
            <a:r>
              <a:rPr lang="en-US" sz="2000" dirty="0" smtClean="0"/>
              <a:t>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125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752600" y="142325"/>
            <a:ext cx="7125113" cy="924475"/>
          </a:xfrm>
        </p:spPr>
        <p:txBody>
          <a:bodyPr/>
          <a:lstStyle/>
          <a:p>
            <a:pPr marL="457200" indent="-457200" algn="ctr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ESTUARINE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533400"/>
            <a:ext cx="83820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latin typeface="Arial Rounded MT Bold" pitchFamily="34" charset="0"/>
              </a:rPr>
              <a:t>An area in which fresh water from a river mixes  with   salt water  from the ocean; a transition area from the land to the ocean</a:t>
            </a:r>
          </a:p>
          <a:p>
            <a:pPr>
              <a:defRPr/>
            </a:pPr>
            <a:r>
              <a:rPr lang="en-US" sz="2400" dirty="0" smtClean="0">
                <a:latin typeface="Arial Rounded MT Bold" pitchFamily="34" charset="0"/>
              </a:rPr>
              <a:t> Other names:  bay, sound, lagoon, harbor, bayou.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Arial Rounded MT Bold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Arial Rounded MT Bold" pitchFamily="34" charset="0"/>
            </a:endParaRPr>
          </a:p>
        </p:txBody>
      </p:sp>
      <p:pic>
        <p:nvPicPr>
          <p:cNvPr id="6148" name="Picture 5" descr="http://www.lizasreef.com/hope%20for%20the%20oceans/Images%20HFTO/Sunlight%20on%20the%20Mawddach%20Estu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4481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04800" y="5527895"/>
            <a:ext cx="182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ooper Black" pitchFamily="18" charset="0"/>
              </a:rPr>
              <a:t>River bringing freshwater to the sea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7620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ooper Black" pitchFamily="18" charset="0"/>
              </a:rPr>
              <a:t>The Ocean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ooper Black" pitchFamily="18" charset="0"/>
              </a:rPr>
              <a:t>Area where fresh and salt water mix</a:t>
            </a: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2362200" y="3657600"/>
            <a:ext cx="2438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2362200" y="6324600"/>
            <a:ext cx="1143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2362200" y="4876800"/>
            <a:ext cx="2438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90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5" y="228600"/>
            <a:ext cx="876849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</a:rPr>
              <a:t>An estuary is a semi closed coastal body of water that has free connection</a:t>
            </a:r>
          </a:p>
          <a:p>
            <a:r>
              <a:rPr lang="en-US" dirty="0" smtClean="0">
                <a:latin typeface="Arial Rounded MT Bold" pitchFamily="34" charset="0"/>
              </a:rPr>
              <a:t>     With sea. It is strongly affected by tidal action, and within this seawater </a:t>
            </a:r>
          </a:p>
          <a:p>
            <a:r>
              <a:rPr lang="en-US" dirty="0" smtClean="0">
                <a:latin typeface="Arial Rounded MT Bold" pitchFamily="34" charset="0"/>
              </a:rPr>
              <a:t>     Is mixed with fresh water from land drainages. 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</a:rPr>
              <a:t>River mouths, coastal bays Tidal marshes and bodies of water behind </a:t>
            </a:r>
          </a:p>
          <a:p>
            <a:r>
              <a:rPr lang="en-US" dirty="0" smtClean="0">
                <a:latin typeface="Arial Rounded MT Bold" pitchFamily="34" charset="0"/>
              </a:rPr>
              <a:t>     beaches are some example of Estuarine ecosystem.</a:t>
            </a:r>
          </a:p>
          <a:p>
            <a:endParaRPr lang="en-US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</a:rPr>
              <a:t>Estuaries are fresh water dumps in salt water. In estuarine brackish water</a:t>
            </a:r>
          </a:p>
          <a:p>
            <a:r>
              <a:rPr lang="en-US" dirty="0" smtClean="0">
                <a:latin typeface="Arial Rounded MT Bold" pitchFamily="34" charset="0"/>
              </a:rPr>
              <a:t>     (less salty than water)</a:t>
            </a:r>
          </a:p>
          <a:p>
            <a:endParaRPr lang="en-US" dirty="0">
              <a:latin typeface="Arial Rounded MT Bold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Arial Rounded MT Bold" pitchFamily="34" charset="0"/>
              </a:rPr>
              <a:t>Estuaries are highly productive &amp; biodiverse ecosystem. Estuaries are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much use to human beings due to their high food potentials. However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these ecosystem need to be managed judiciously and protected from 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pollution. 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8194" name="Picture 2" descr="http://sitemaker.umich.edu/chrpwe/files/estuary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81566"/>
            <a:ext cx="56388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85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52400" y="468868"/>
                <a:ext cx="8841266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Algerian" pitchFamily="82" charset="0"/>
                  </a:rPr>
                  <a:t>COMPONANTS OF ESTUARINE :</a:t>
                </a:r>
              </a:p>
              <a:p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sz="2200" dirty="0" smtClean="0">
                    <a:solidFill>
                      <a:schemeClr val="accent3">
                        <a:lumMod val="50000"/>
                      </a:schemeClr>
                    </a:solidFill>
                    <a:latin typeface="Copperplate Gothic Bold" pitchFamily="34" charset="0"/>
                  </a:rPr>
                  <a:t> ABIOTIC COMPONANTS :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                                                 It includes inorganic substances like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 Rounded MT Bold" pitchFamily="34" charset="0"/>
                  </a:rPr>
                  <a:t>,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water, dissolved oxygen, nitrogen &amp; inorganic salts of calcium and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magnesium as well as required micro &amp; macro nutrients, organic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substances like carbohydrates, lipids &amp; proteins &amp; physical factors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like intensity &amp; speed of current, cyclones &amp; storms, tides, sun light</a:t>
                </a:r>
              </a:p>
              <a:p>
                <a:r>
                  <a:rPr lang="en-US" sz="2000" dirty="0" smtClean="0">
                    <a:latin typeface="Arial Rounded MT Bold" pitchFamily="34" charset="0"/>
                  </a:rPr>
                  <a:t>    rain fall, soil, temperature &amp; pH</a:t>
                </a:r>
                <a:r>
                  <a:rPr lang="en-US" sz="2000" dirty="0">
                    <a:latin typeface="Arial Rounded MT Bold" pitchFamily="34" charset="0"/>
                  </a:rPr>
                  <a:t/>
                </a:r>
                <a:r>
                  <a:rPr lang="en-US" sz="2000" dirty="0" smtClean="0">
                    <a:latin typeface="Arial Rounded MT Bold" pitchFamily="34" charset="0"/>
                  </a:rPr>
                  <a:t>.</a:t>
                </a:r>
                <a:endParaRPr lang="en-US" sz="2000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68868"/>
                <a:ext cx="8841266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724" t="-2600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Smit \Desktop\6a0105371bb32c970b0120a560a675970c-75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3800"/>
            <a:ext cx="3810000" cy="28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573" y="3733800"/>
            <a:ext cx="4099460" cy="28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602128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SOIL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88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35" y="457200"/>
            <a:ext cx="8930265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Copperplate Gothic Bold" pitchFamily="34" charset="0"/>
              </a:rPr>
              <a:t>(2) BIOTIC COMPONENTS :</a:t>
            </a:r>
          </a:p>
          <a:p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Copperplate Gothic Bold" pitchFamily="34" charset="0"/>
            </a:endParaRP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en-US" sz="2000" dirty="0" smtClean="0">
                <a:latin typeface="Arial Rounded MT Bold" pitchFamily="34" charset="0"/>
              </a:rPr>
              <a:t>It includes producers, consumers, &amp; </a:t>
            </a:r>
            <a:r>
              <a:rPr lang="en-US" sz="2000" dirty="0" err="1" smtClean="0">
                <a:latin typeface="Arial Rounded MT Bold" pitchFamily="34" charset="0"/>
              </a:rPr>
              <a:t>decom</a:t>
            </a:r>
            <a:r>
              <a:rPr lang="en-US" sz="2000" dirty="0" smtClean="0">
                <a:latin typeface="Arial Rounded MT Bold" pitchFamily="34" charset="0"/>
              </a:rPr>
              <a:t>-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posers present in estuarine ecosystem.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800" dirty="0" smtClean="0">
                <a:solidFill>
                  <a:srgbClr val="002060"/>
                </a:solidFill>
                <a:latin typeface="Benguiat Bk BT" pitchFamily="18" charset="0"/>
              </a:rPr>
              <a:t>(I) PRODUCERS :</a:t>
            </a:r>
          </a:p>
          <a:p>
            <a:r>
              <a:rPr lang="en-US" sz="2800" dirty="0"/>
              <a:t> </a:t>
            </a:r>
            <a:r>
              <a:rPr lang="en-US" dirty="0" smtClean="0"/>
              <a:t>                             </a:t>
            </a:r>
            <a:r>
              <a:rPr lang="en-US" sz="2000" dirty="0" smtClean="0">
                <a:latin typeface="Arial Rounded MT Bold" pitchFamily="34" charset="0"/>
              </a:rPr>
              <a:t> Producers in the estuarine ecosystem are mainly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marsh grasses, sea weeds, mangroves &amp; phytoplankton.</a:t>
            </a:r>
          </a:p>
          <a:p>
            <a:endParaRPr lang="en-US" dirty="0"/>
          </a:p>
          <a:p>
            <a:r>
              <a:rPr lang="en-US" dirty="0" smtClean="0"/>
              <a:t>    </a:t>
            </a:r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latin typeface="Benguiat Bk BT" pitchFamily="18" charset="0"/>
              </a:rPr>
              <a:t>(II) CONSUMERS :</a:t>
            </a:r>
          </a:p>
          <a:p>
            <a:r>
              <a:rPr lang="en-US" sz="3200" dirty="0">
                <a:latin typeface="Benguiat Bk BT" pitchFamily="18" charset="0"/>
              </a:rPr>
              <a:t> </a:t>
            </a:r>
            <a:r>
              <a:rPr lang="en-US" dirty="0" smtClean="0"/>
              <a:t>                                </a:t>
            </a:r>
            <a:r>
              <a:rPr lang="en-US" sz="2000" dirty="0" smtClean="0">
                <a:latin typeface="Arial Rounded MT Bold" pitchFamily="34" charset="0"/>
              </a:rPr>
              <a:t>Main consumers found in marine ecosystem are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zooplankton, protozoa, crustacean, oysters, crabs &amp; small to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medium fishes.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latin typeface="Benguiat Bk BT" pitchFamily="18" charset="0"/>
              </a:rPr>
              <a:t>(III) DECOMPOSERS :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dirty="0" smtClean="0"/>
              <a:t>                                 </a:t>
            </a:r>
            <a:r>
              <a:rPr lang="en-US" sz="2000" dirty="0" smtClean="0">
                <a:latin typeface="Arial Rounded MT Bold" pitchFamily="34" charset="0"/>
              </a:rPr>
              <a:t> It includes basically bacteria &amp; fungi which </a:t>
            </a:r>
          </a:p>
          <a:p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act as decomposer to dead organic matter.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16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it \Desktop\peterschul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mit 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581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4637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C00000"/>
                </a:solidFill>
                <a:latin typeface="Algerian" pitchFamily="82" charset="0"/>
              </a:rPr>
              <a:t>ESTUARINE LIFE</a:t>
            </a:r>
            <a:endParaRPr lang="en-US" sz="40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30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305800" cy="924475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rgbClr val="00B050"/>
                </a:solidFill>
                <a:latin typeface="Algerian" pitchFamily="82" charset="0"/>
              </a:rPr>
              <a:t>CHARACTERISTICS OF ESTUARIES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752600"/>
            <a:ext cx="5029200" cy="47053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Arial Rounded MT Bold" pitchFamily="34" charset="0"/>
              </a:rPr>
              <a:t>Water is </a:t>
            </a:r>
            <a:r>
              <a:rPr 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brackish</a:t>
            </a:r>
            <a:r>
              <a:rPr lang="en-US" sz="2200" dirty="0" smtClean="0">
                <a:latin typeface="Arial Rounded MT Bold" pitchFamily="34" charset="0"/>
              </a:rPr>
              <a:t>:  a mixture of freshwater and saltwater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Arial Rounded MT Bold" pitchFamily="34" charset="0"/>
              </a:rPr>
              <a:t>There is a gradient (gradual change) in the salinity  </a:t>
            </a:r>
          </a:p>
          <a:p>
            <a:pPr>
              <a:defRPr/>
            </a:pPr>
            <a:r>
              <a:rPr lang="en-US" sz="2200" dirty="0" smtClean="0">
                <a:latin typeface="Arial Rounded MT Bold" pitchFamily="34" charset="0"/>
              </a:rPr>
              <a:t>near the input from the river: 0-5 ppt</a:t>
            </a:r>
          </a:p>
          <a:p>
            <a:pPr>
              <a:defRPr/>
            </a:pPr>
            <a:r>
              <a:rPr lang="en-US" sz="2200" dirty="0" smtClean="0">
                <a:latin typeface="Arial Rounded MT Bold" pitchFamily="34" charset="0"/>
              </a:rPr>
              <a:t>in the middle of the estuary: 5-25 ppt</a:t>
            </a:r>
          </a:p>
          <a:p>
            <a:pPr>
              <a:defRPr/>
            </a:pPr>
            <a:r>
              <a:rPr lang="en-US" sz="2200" dirty="0" smtClean="0">
                <a:latin typeface="Arial Rounded MT Bold" pitchFamily="34" charset="0"/>
              </a:rPr>
              <a:t>at the ocean:  &gt;25 ppt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200" dirty="0" smtClean="0">
                <a:latin typeface="Arial Rounded MT Bold" pitchFamily="34" charset="0"/>
              </a:rPr>
              <a:t>(ppt = parts per thousand, a unit for salinity)</a:t>
            </a:r>
          </a:p>
        </p:txBody>
      </p:sp>
      <p:pic>
        <p:nvPicPr>
          <p:cNvPr id="7172" name="Picture 10" descr="http://www.lumcon.edu/education/studentdatabase/images/estu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71725"/>
            <a:ext cx="3457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9"/>
          <p:cNvSpPr>
            <a:spLocks noChangeShapeType="1"/>
          </p:cNvSpPr>
          <p:nvPr/>
        </p:nvSpPr>
        <p:spPr bwMode="auto">
          <a:xfrm flipV="1">
            <a:off x="5216525" y="3074830"/>
            <a:ext cx="762000" cy="65897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V="1">
            <a:off x="5410200" y="4114800"/>
            <a:ext cx="1600200" cy="38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 flipV="1">
            <a:off x="4302124" y="4724400"/>
            <a:ext cx="4079875" cy="6000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31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7125113" cy="92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/>
                <a:latin typeface="Algerian" pitchFamily="82" charset="0"/>
              </a:rPr>
              <a:t> MOBILE BAY – ONE OF THE    LARGEST ESTUARIES IN THE U.S.</a:t>
            </a:r>
          </a:p>
        </p:txBody>
      </p:sp>
      <p:pic>
        <p:nvPicPr>
          <p:cNvPr id="8195" name="Picture 4" descr="Mobile%20Bay%20Aeri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057400"/>
            <a:ext cx="3668930" cy="4415404"/>
          </a:xfrm>
        </p:spPr>
      </p:pic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828800" y="2667000"/>
            <a:ext cx="1524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6172200" y="4952999"/>
            <a:ext cx="1066800" cy="8565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828800" y="4343400"/>
            <a:ext cx="3048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1981200" y="5715000"/>
            <a:ext cx="3048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1828800" y="2057400"/>
            <a:ext cx="1752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ooper Black" pitchFamily="18" charset="0"/>
              </a:rPr>
              <a:t>Tensaw River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152400" y="2438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ooper Black" pitchFamily="18" charset="0"/>
              </a:rPr>
              <a:t>Mobile River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09600" y="5486400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ooper Black" pitchFamily="18" charset="0"/>
              </a:rPr>
              <a:t>Dauphin Island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7239000" y="4648200"/>
            <a:ext cx="1828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ooper Black" pitchFamily="18" charset="0"/>
              </a:rPr>
              <a:t>Gulf of Mexico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228600" y="4114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ooper Black" pitchFamily="18" charset="0"/>
              </a:rPr>
              <a:t>Mobile Bay</a:t>
            </a:r>
          </a:p>
        </p:txBody>
      </p:sp>
    </p:spTree>
    <p:extLst>
      <p:ext uri="{BB962C8B-B14F-4D97-AF65-F5344CB8AC3E}">
        <p14:creationId xmlns:p14="http://schemas.microsoft.com/office/powerpoint/2010/main" xmlns="" val="221580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7125113" cy="924475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>ATCHAFALAYA RIVER DELTA </a:t>
            </a:r>
            <a:endParaRPr lang="en-US" sz="3600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5" name="Picture 8" descr="atde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90600" y="3200400"/>
            <a:ext cx="7315200" cy="3324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5730" y="1339334"/>
            <a:ext cx="7580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>
                <a:latin typeface="Copperplate Gothic Bold" pitchFamily="34" charset="0"/>
              </a:rPr>
              <a:t> This estuarine is in lousiana in the </a:t>
            </a:r>
          </a:p>
          <a:p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smtClean="0">
                <a:latin typeface="Copperplate Gothic Bold" pitchFamily="34" charset="0"/>
              </a:rPr>
              <a:t>    united states. It is near the gulf  </a:t>
            </a:r>
          </a:p>
          <a:p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smtClean="0">
                <a:latin typeface="Copperplate Gothic Bold" pitchFamily="34" charset="0"/>
              </a:rPr>
              <a:t>    of maxico.</a:t>
            </a:r>
            <a:endParaRPr lang="en-US" sz="28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40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19400" y="685800"/>
            <a:ext cx="33528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AQUATIC ECOSYSTEM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1524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25522" y="2514600"/>
            <a:ext cx="24384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FRESH WATER ECOSYSTEM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81700" y="2514600"/>
            <a:ext cx="24384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MARINE ECOSYSTEM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3886200"/>
            <a:ext cx="1371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RIVER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0" y="3886200"/>
            <a:ext cx="1371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POND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219200" y="4800600"/>
            <a:ext cx="1371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LAKE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543800" y="3810000"/>
            <a:ext cx="13716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486400" y="3810000"/>
            <a:ext cx="16002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ESTUARINE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790700" y="2209800"/>
            <a:ext cx="541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000" y="3657600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0" y="3657600"/>
            <a:ext cx="2209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95227" y="2209800"/>
            <a:ext cx="0" cy="22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200900" y="2209800"/>
            <a:ext cx="0" cy="22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878500" y="3338843"/>
            <a:ext cx="0" cy="318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00900" y="3321868"/>
            <a:ext cx="0" cy="335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74976" y="3657600"/>
            <a:ext cx="1603" cy="177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48000" y="3690795"/>
            <a:ext cx="0" cy="195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099206" y="3632702"/>
            <a:ext cx="3206" cy="177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305800" y="3632702"/>
            <a:ext cx="3206" cy="177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78500" y="3599129"/>
            <a:ext cx="0" cy="120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360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489" y="1524000"/>
            <a:ext cx="4059804" cy="51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adiyal\Desktop\sunder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886517" cy="519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09600"/>
            <a:ext cx="356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pperplate Gothic Bold" pitchFamily="34" charset="0"/>
              </a:rPr>
              <a:t> SUNDERBAN DELTA</a:t>
            </a:r>
          </a:p>
          <a:p>
            <a:r>
              <a:rPr lang="en-US" sz="2200" dirty="0" smtClean="0">
                <a:latin typeface="Copperplate Gothic Bold" pitchFamily="34" charset="0"/>
              </a:rPr>
              <a:t>INDIA - BANGLADESH</a:t>
            </a:r>
            <a:endParaRPr lang="en-US" sz="2200" dirty="0">
              <a:latin typeface="Copperplate Gothic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653533"/>
            <a:ext cx="2908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pperplate Gothic Bold" pitchFamily="34" charset="0"/>
              </a:rPr>
              <a:t>INCISED FJORDS </a:t>
            </a:r>
          </a:p>
          <a:p>
            <a:r>
              <a:rPr lang="en-US" sz="2200" dirty="0" smtClean="0">
                <a:latin typeface="Copperplate Gothic Bold" pitchFamily="34" charset="0"/>
              </a:rPr>
              <a:t>         ALASKA</a:t>
            </a:r>
            <a:endParaRPr lang="en-US" sz="22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89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mit \Desktop\How-can-you-conserve-water-at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921514"/>
            <a:ext cx="6096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SAVE WATER, SAVE LIFE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25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yspacegraphics24.com/graphics/thank-you/thank-you9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715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96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0872" y="457200"/>
            <a:ext cx="65822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MARINE </a:t>
            </a:r>
          </a:p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ECOSYSTEM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MPj040672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6037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1459" y="2017455"/>
            <a:ext cx="724108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FRESH WATER </a:t>
            </a:r>
          </a:p>
          <a:p>
            <a:pPr algn="ctr"/>
            <a:r>
              <a:rPr lang="en-US" sz="8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ECOSYSTEM</a:t>
            </a:r>
            <a:endParaRPr lang="en-US" sz="8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05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marL="685800" indent="-685800" algn="ctr"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Fresh water ECOSYSTEM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4958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1"/>
                </a:solidFill>
                <a:latin typeface="Arial Rounded MT Bold" pitchFamily="34" charset="0"/>
              </a:rPr>
              <a:t> Freshwater is defined as having a low salt concentration—usually less than 1%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tx1"/>
                </a:solidFill>
                <a:latin typeface="Arial Rounded MT Bold" pitchFamily="34" charset="0"/>
              </a:rPr>
              <a:t> Plants and animals in freshwater regions are adjusted to the low salt content and would not be able to survive in areas of high salt concentration                    ( </a:t>
            </a:r>
            <a:r>
              <a:rPr lang="en-US" sz="2600" dirty="0" err="1" smtClean="0">
                <a:solidFill>
                  <a:schemeClr val="tx1"/>
                </a:solidFill>
                <a:latin typeface="Arial Rounded MT Bold" pitchFamily="34" charset="0"/>
              </a:rPr>
              <a:t>i.e</a:t>
            </a:r>
            <a:r>
              <a:rPr lang="en-US" sz="2600" dirty="0" smtClean="0">
                <a:solidFill>
                  <a:schemeClr val="tx1"/>
                </a:solidFill>
                <a:latin typeface="Arial Rounded MT Bold" pitchFamily="34" charset="0"/>
              </a:rPr>
              <a:t>, ocean )</a:t>
            </a:r>
            <a:endParaRPr lang="en-US" sz="2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Picture 2" descr="C:\Users\Hadiyal\Desktop\E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853299" cy="325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57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Algerian" pitchFamily="82" charset="0"/>
              </a:rPr>
              <a:t>What are Aquatic </a:t>
            </a:r>
            <a:r>
              <a:rPr lang="en-US" sz="3600" dirty="0" smtClean="0">
                <a:solidFill>
                  <a:srgbClr val="002060"/>
                </a:solidFill>
                <a:latin typeface="Algerian" pitchFamily="82" charset="0"/>
              </a:rPr>
              <a:t>FRESH WATER Ecosystems</a:t>
            </a:r>
            <a:r>
              <a:rPr lang="en-US" sz="3600" dirty="0">
                <a:solidFill>
                  <a:srgbClr val="002060"/>
                </a:solidFill>
                <a:latin typeface="Algerian" pitchFamily="82" charset="0"/>
              </a:rPr>
              <a:t>?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912259" y="1600200"/>
            <a:ext cx="4079341" cy="400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     RIVER ECOSYSTEM</a:t>
            </a:r>
            <a:endParaRPr lang="en-US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609600" y="3938589"/>
            <a:ext cx="3962400" cy="404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lgerian" pitchFamily="82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STREAM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ECOSYSTEM</a:t>
            </a:r>
            <a:endParaRPr lang="en-US" sz="24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4953000" y="3938588"/>
            <a:ext cx="4038600" cy="453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   LAKE 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ECOSYSTEM</a:t>
            </a:r>
          </a:p>
        </p:txBody>
      </p:sp>
      <p:pic>
        <p:nvPicPr>
          <p:cNvPr id="7178" name="Picture 10" descr="ANd9GcReTZHgRjGPXQJm0MNkxj286D-fcDmM1MymyUxzilSOscz3TXub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14585"/>
            <a:ext cx="35814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ANd9GcRvpaNzsCYBDrnlei3X1wpoC-ubPJ6GHUCiZ3iVCpAOzOdGz46K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92377"/>
            <a:ext cx="3810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AutoShape 16" descr="2Q=="/>
          <p:cNvSpPr>
            <a:spLocks noChangeAspect="1" noChangeArrowheads="1"/>
          </p:cNvSpPr>
          <p:nvPr/>
        </p:nvSpPr>
        <p:spPr bwMode="auto">
          <a:xfrm>
            <a:off x="80963" y="-2698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6" name="AutoShape 18" descr="2Q=="/>
          <p:cNvSpPr>
            <a:spLocks noChangeAspect="1" noChangeArrowheads="1"/>
          </p:cNvSpPr>
          <p:nvPr/>
        </p:nvSpPr>
        <p:spPr bwMode="auto">
          <a:xfrm>
            <a:off x="80963" y="-2698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188" name="Picture 20" descr="ANd9GcSbv7JRN2ZVvqijEfU4TcsukAAq1Ib_msiQZx04IXM3pAKdpt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780" y="2147935"/>
            <a:ext cx="3886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960" y="1583698"/>
            <a:ext cx="297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  POND ECOSYSTEM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114" y="4414256"/>
            <a:ext cx="3871865" cy="174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9185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267200" cy="761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POND ecosystem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292851" cy="5562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It is a self sufficient and self regulating ecosystem. </a:t>
            </a:r>
          </a:p>
          <a:p>
            <a:r>
              <a:rPr lang="en-US" sz="2400" dirty="0" smtClean="0">
                <a:latin typeface="Arial Rounded MT Bold" pitchFamily="34" charset="0"/>
              </a:rPr>
              <a:t>Location , size and depth of a pond influence the biology of the pond ecosystem.</a:t>
            </a:r>
          </a:p>
          <a:p>
            <a:r>
              <a:rPr lang="en-US" sz="2400" dirty="0" smtClean="0">
                <a:latin typeface="Arial Rounded MT Bold" pitchFamily="34" charset="0"/>
              </a:rPr>
              <a:t>A pond is </a:t>
            </a:r>
            <a:r>
              <a:rPr lang="en-US" sz="2400" dirty="0">
                <a:latin typeface="Arial Rounded MT Bold" pitchFamily="34" charset="0"/>
              </a:rPr>
              <a:t>a small body of fresh or salt water that is surrounded by land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r>
              <a:rPr lang="en-US" sz="2400" dirty="0" smtClean="0">
                <a:latin typeface="Arial Rounded MT Bold" pitchFamily="34" charset="0"/>
              </a:rPr>
              <a:t>The </a:t>
            </a:r>
            <a:r>
              <a:rPr lang="en-US" sz="2400" dirty="0">
                <a:latin typeface="Arial Rounded MT Bold" pitchFamily="34" charset="0"/>
              </a:rPr>
              <a:t>water is mostly still and some ponds freeze in winter or dry up during  drier weather.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733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733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124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125113" cy="924475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B0F0"/>
                </a:solidFill>
                <a:latin typeface="Algerian" pitchFamily="82" charset="0"/>
              </a:rPr>
              <a:t>COMPONENTS OF POND ECOSYSTEM </a:t>
            </a:r>
            <a:endParaRPr lang="en-US" sz="40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061" y="1447800"/>
            <a:ext cx="8363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ABIOTIC COMPONENTS :</a:t>
            </a:r>
          </a:p>
          <a:p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latin typeface="Arial Rounded MT Bold" pitchFamily="34" charset="0"/>
              </a:rPr>
              <a:t>The components are temperature, light, water, several                 </a:t>
            </a:r>
          </a:p>
          <a:p>
            <a:r>
              <a:rPr lang="en-US" dirty="0" smtClean="0">
                <a:latin typeface="Arial Rounded MT Bold" pitchFamily="34" charset="0"/>
              </a:rPr>
              <a:t>          inorganic, organic (C,H,O,N), carbohydrates, proteins &amp; lipids.</a:t>
            </a:r>
          </a:p>
          <a:p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       </a:t>
            </a:r>
          </a:p>
          <a:p>
            <a:r>
              <a:rPr lang="en-US" dirty="0" smtClean="0">
                <a:latin typeface="Arial Rounded MT Bold" pitchFamily="34" charset="0"/>
              </a:rPr>
              <a:t>          The amount of minerals present at any time in the physical </a:t>
            </a:r>
          </a:p>
          <a:p>
            <a:r>
              <a:rPr lang="en-US" dirty="0" smtClean="0">
                <a:latin typeface="Arial Rounded MT Bold" pitchFamily="34" charset="0"/>
              </a:rPr>
              <a:t>          environment of the pond is known as standing state.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26" name="Picture 2" descr="C:\Users\Hadiyal\Desktop\ES\ABIO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7010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38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1388</TotalTime>
  <Words>1841</Words>
  <Application>Microsoft Office PowerPoint</Application>
  <PresentationFormat>On-screen Show (4:3)</PresentationFormat>
  <Paragraphs>287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Spring</vt:lpstr>
      <vt:lpstr>   G H PATEL COLLAGE OF ENGINEERING &amp; TECHNOLOGY(011) VALLABH VIDYANAGAR</vt:lpstr>
      <vt:lpstr>    </vt:lpstr>
      <vt:lpstr>AQUATIC ECOSYSTEM</vt:lpstr>
      <vt:lpstr>Slide 4</vt:lpstr>
      <vt:lpstr>Slide 5</vt:lpstr>
      <vt:lpstr>Fresh water ECOSYSTEM</vt:lpstr>
      <vt:lpstr>What are Aquatic FRESH WATER Ecosystems?</vt:lpstr>
      <vt:lpstr>POND ecosystem</vt:lpstr>
      <vt:lpstr>COMPONENTS OF POND ECOSYSTEM </vt:lpstr>
      <vt:lpstr>Slide 10</vt:lpstr>
      <vt:lpstr>Slide 11</vt:lpstr>
      <vt:lpstr>Slide 12</vt:lpstr>
      <vt:lpstr>LAKE ECOSYSTEM :</vt:lpstr>
      <vt:lpstr>Slide 14</vt:lpstr>
      <vt:lpstr>Slide 15</vt:lpstr>
      <vt:lpstr>Slide 16</vt:lpstr>
      <vt:lpstr>Slide 17</vt:lpstr>
      <vt:lpstr>RIVER ECOSYSTEM :</vt:lpstr>
      <vt:lpstr>Slide 19</vt:lpstr>
      <vt:lpstr>Slide 20</vt:lpstr>
      <vt:lpstr>Marine ECOSYSTEMS</vt:lpstr>
      <vt:lpstr>What are Aquatic MARINE Ecosystems?</vt:lpstr>
      <vt:lpstr>OCEAN ECOSYSTEM :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ESTUARINE</vt:lpstr>
      <vt:lpstr>Slide 33</vt:lpstr>
      <vt:lpstr>Slide 34</vt:lpstr>
      <vt:lpstr>Slide 35</vt:lpstr>
      <vt:lpstr>Slide 36</vt:lpstr>
      <vt:lpstr>CHARACTERISTICS OF ESTUARIES</vt:lpstr>
      <vt:lpstr> MOBILE BAY – ONE OF THE    LARGEST ESTUARIES IN THE U.S.</vt:lpstr>
      <vt:lpstr>ATCHAFALAYA RIVER DELTA 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STUDIES</dc:title>
  <dc:creator>Hadiyal</dc:creator>
  <cp:lastModifiedBy>kp</cp:lastModifiedBy>
  <cp:revision>130</cp:revision>
  <dcterms:created xsi:type="dcterms:W3CDTF">2013-09-29T06:21:29Z</dcterms:created>
  <dcterms:modified xsi:type="dcterms:W3CDTF">2013-12-19T06:10:21Z</dcterms:modified>
</cp:coreProperties>
</file>